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467DA-05B5-4D8B-8459-3290B98B96CA}" type="datetimeFigureOut">
              <a:rPr lang="es-ES" smtClean="0"/>
              <a:pPr/>
              <a:t>13/08/2013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603BD-FBBE-48BD-B17D-E423E0DA87A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467DA-05B5-4D8B-8459-3290B98B96CA}" type="datetimeFigureOut">
              <a:rPr lang="es-ES" smtClean="0"/>
              <a:pPr/>
              <a:t>13/08/2013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603BD-FBBE-48BD-B17D-E423E0DA87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467DA-05B5-4D8B-8459-3290B98B96CA}" type="datetimeFigureOut">
              <a:rPr lang="es-ES" smtClean="0"/>
              <a:pPr/>
              <a:t>13/08/2013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603BD-FBBE-48BD-B17D-E423E0DA87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467DA-05B5-4D8B-8459-3290B98B96CA}" type="datetimeFigureOut">
              <a:rPr lang="es-ES" smtClean="0"/>
              <a:pPr/>
              <a:t>13/08/2013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603BD-FBBE-48BD-B17D-E423E0DA87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467DA-05B5-4D8B-8459-3290B98B96CA}" type="datetimeFigureOut">
              <a:rPr lang="es-ES" smtClean="0"/>
              <a:pPr/>
              <a:t>13/08/2013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603BD-FBBE-48BD-B17D-E423E0DA87A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467DA-05B5-4D8B-8459-3290B98B96CA}" type="datetimeFigureOut">
              <a:rPr lang="es-ES" smtClean="0"/>
              <a:pPr/>
              <a:t>13/08/2013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603BD-FBBE-48BD-B17D-E423E0DA87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467DA-05B5-4D8B-8459-3290B98B96CA}" type="datetimeFigureOut">
              <a:rPr lang="es-ES" smtClean="0"/>
              <a:pPr/>
              <a:t>13/08/2013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603BD-FBBE-48BD-B17D-E423E0DA87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467DA-05B5-4D8B-8459-3290B98B96CA}" type="datetimeFigureOut">
              <a:rPr lang="es-ES" smtClean="0"/>
              <a:pPr/>
              <a:t>13/08/2013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603BD-FBBE-48BD-B17D-E423E0DA87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467DA-05B5-4D8B-8459-3290B98B96CA}" type="datetimeFigureOut">
              <a:rPr lang="es-ES" smtClean="0"/>
              <a:pPr/>
              <a:t>13/08/2013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603BD-FBBE-48BD-B17D-E423E0DA87A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467DA-05B5-4D8B-8459-3290B98B96CA}" type="datetimeFigureOut">
              <a:rPr lang="es-ES" smtClean="0"/>
              <a:pPr/>
              <a:t>13/08/2013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603BD-FBBE-48BD-B17D-E423E0DA87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467DA-05B5-4D8B-8459-3290B98B96CA}" type="datetimeFigureOut">
              <a:rPr lang="es-ES" smtClean="0"/>
              <a:pPr/>
              <a:t>13/08/2013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603BD-FBBE-48BD-B17D-E423E0DA87A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79467DA-05B5-4D8B-8459-3290B98B96CA}" type="datetimeFigureOut">
              <a:rPr lang="es-ES" smtClean="0"/>
              <a:pPr/>
              <a:t>13/08/2013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55603BD-FBBE-48BD-B17D-E423E0DA87A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POO (Programación Orientada a Objetos)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00166" y="2071678"/>
            <a:ext cx="7406640" cy="1752600"/>
          </a:xfrm>
        </p:spPr>
        <p:txBody>
          <a:bodyPr/>
          <a:lstStyle/>
          <a:p>
            <a:r>
              <a:rPr lang="es-ES" dirty="0" smtClean="0"/>
              <a:t>Programación Orientada a Objetos utilizando como lenguaje el PHP 5.</a:t>
            </a:r>
            <a:endParaRPr lang="es-ES" dirty="0"/>
          </a:p>
        </p:txBody>
      </p:sp>
      <p:pic>
        <p:nvPicPr>
          <p:cNvPr id="186370" name="Picture 2" descr="https://encrypted-tbn2.gstatic.com/images?q=tbn:ANd9GcQs3RcuMOHWtr4X57t9u8D3AXj8NkEAvX5z7yb6zICd2j8PXSY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3071810"/>
            <a:ext cx="2786082" cy="3018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800" dirty="0" smtClean="0"/>
              <a:t>El lenguaje PHP tiene la característica de permitir programar con las siguientes metodologías:</a:t>
            </a:r>
            <a:br>
              <a:rPr lang="es-ES" sz="2800" dirty="0" smtClean="0"/>
            </a:b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b="1" dirty="0" smtClean="0"/>
              <a:t>Programación Lineal: </a:t>
            </a:r>
            <a:r>
              <a:rPr lang="es-ES" dirty="0" smtClean="0"/>
              <a:t>Es cuando desarrollamos todo el código disponiendo instrucciones PHP alternando con el HTML de la página.</a:t>
            </a:r>
          </a:p>
          <a:p>
            <a:endParaRPr lang="es-ES" dirty="0" smtClean="0"/>
          </a:p>
          <a:p>
            <a:r>
              <a:rPr lang="es-ES" b="1" dirty="0" smtClean="0"/>
              <a:t>Programación Estructurada: </a:t>
            </a:r>
            <a:r>
              <a:rPr lang="es-ES" dirty="0" smtClean="0"/>
              <a:t>Es cuando planteamos funciones que agrupan actividades a desarrollar y luego dentro de la página llamamos a dichas funciones que pueden estar dentro del mismo archivo o en una librería separada.</a:t>
            </a:r>
          </a:p>
          <a:p>
            <a:endParaRPr lang="es-ES" dirty="0" smtClean="0"/>
          </a:p>
          <a:p>
            <a:r>
              <a:rPr lang="es-ES" b="1" dirty="0" smtClean="0"/>
              <a:t>Programación Orientada a Objetos: </a:t>
            </a:r>
            <a:r>
              <a:rPr lang="es-ES" dirty="0" smtClean="0"/>
              <a:t>Es cuando planteamos clases y definimos objetos de las mismas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Conceptos básicos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Un objeto es </a:t>
            </a:r>
            <a:r>
              <a:rPr lang="es-ES" dirty="0" smtClean="0">
                <a:solidFill>
                  <a:srgbClr val="FF0000"/>
                </a:solidFill>
              </a:rPr>
              <a:t>una entidad independiente </a:t>
            </a:r>
            <a:r>
              <a:rPr lang="es-ES" dirty="0" smtClean="0"/>
              <a:t>con sus </a:t>
            </a:r>
            <a:r>
              <a:rPr lang="es-ES" dirty="0" smtClean="0">
                <a:solidFill>
                  <a:srgbClr val="FF0000"/>
                </a:solidFill>
              </a:rPr>
              <a:t>propios datos y programación</a:t>
            </a:r>
            <a:r>
              <a:rPr lang="es-ES" dirty="0" smtClean="0"/>
              <a:t>. Las ventanas, </a:t>
            </a:r>
            <a:r>
              <a:rPr lang="es-ES" dirty="0" err="1" smtClean="0"/>
              <a:t>menúes</a:t>
            </a:r>
            <a:r>
              <a:rPr lang="es-ES" dirty="0" smtClean="0"/>
              <a:t>, carpetas de archivos pueden ser identificados como objetos; el motor de un auto también es considerado un objeto, en este caso, </a:t>
            </a:r>
            <a:r>
              <a:rPr lang="es-ES" dirty="0" smtClean="0">
                <a:solidFill>
                  <a:srgbClr val="FF0000"/>
                </a:solidFill>
              </a:rPr>
              <a:t>sus datos (atributos) describen sus características físicas </a:t>
            </a:r>
            <a:r>
              <a:rPr lang="es-ES" dirty="0" smtClean="0"/>
              <a:t>y su 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programación (métodos) describen el funcionamiento interno </a:t>
            </a:r>
            <a:r>
              <a:rPr lang="es-ES" dirty="0" smtClean="0"/>
              <a:t>y su 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interrelación</a:t>
            </a:r>
            <a:r>
              <a:rPr lang="es-ES" dirty="0" smtClean="0"/>
              <a:t> con otras partes del automóvil (también objetos).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Encapsulamiento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728" y="1285860"/>
            <a:ext cx="749808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sz="1600" dirty="0" smtClean="0"/>
              <a:t>El concepto renovador de la tecnología Orientación a Objetos es la </a:t>
            </a:r>
            <a:r>
              <a:rPr lang="es-ES" sz="1600" dirty="0" smtClean="0">
                <a:solidFill>
                  <a:srgbClr val="FF0000"/>
                </a:solidFill>
              </a:rPr>
              <a:t>suma de funciones a elementos de datos</a:t>
            </a:r>
            <a:r>
              <a:rPr lang="es-ES" sz="1600" dirty="0" smtClean="0"/>
              <a:t>, a esta unión se le llama </a:t>
            </a:r>
            <a:r>
              <a:rPr lang="es-ES" sz="1600" dirty="0" smtClean="0">
                <a:solidFill>
                  <a:srgbClr val="FF0000"/>
                </a:solidFill>
              </a:rPr>
              <a:t>encapsulamiento</a:t>
            </a:r>
            <a:r>
              <a:rPr lang="es-ES" sz="1600" dirty="0" smtClean="0"/>
              <a:t>. Por ejemplo, un objeto página contiene las dimensiones físicas de la página (</a:t>
            </a:r>
            <a:r>
              <a:rPr lang="es-ES" sz="1600" dirty="0" smtClean="0">
                <a:solidFill>
                  <a:srgbClr val="FF0000"/>
                </a:solidFill>
              </a:rPr>
              <a:t>ancho, alto</a:t>
            </a:r>
            <a:r>
              <a:rPr lang="es-ES" sz="1600" dirty="0" smtClean="0"/>
              <a:t>), el </a:t>
            </a:r>
            <a:r>
              <a:rPr lang="es-ES" sz="1600" dirty="0" smtClean="0">
                <a:solidFill>
                  <a:srgbClr val="FF0000"/>
                </a:solidFill>
              </a:rPr>
              <a:t>color,</a:t>
            </a:r>
            <a:r>
              <a:rPr lang="es-ES" sz="1600" dirty="0" smtClean="0"/>
              <a:t> </a:t>
            </a:r>
            <a:r>
              <a:rPr lang="es-ES" sz="1600" dirty="0" smtClean="0">
                <a:solidFill>
                  <a:srgbClr val="FF0000"/>
                </a:solidFill>
              </a:rPr>
              <a:t>el estilo </a:t>
            </a:r>
            <a:r>
              <a:rPr lang="es-ES" sz="1600" dirty="0" smtClean="0"/>
              <a:t>del </a:t>
            </a:r>
            <a:r>
              <a:rPr lang="es-ES" sz="1600" dirty="0" smtClean="0">
                <a:solidFill>
                  <a:srgbClr val="FF0000"/>
                </a:solidFill>
              </a:rPr>
              <a:t>borde</a:t>
            </a:r>
            <a:r>
              <a:rPr lang="es-ES" sz="1600" dirty="0" smtClean="0"/>
              <a:t>, </a:t>
            </a:r>
            <a:r>
              <a:rPr lang="es-ES" sz="1600" dirty="0" err="1" smtClean="0"/>
              <a:t>etc</a:t>
            </a:r>
            <a:r>
              <a:rPr lang="es-ES" sz="1600" dirty="0" smtClean="0"/>
              <a:t>, llamados </a:t>
            </a:r>
            <a:r>
              <a:rPr lang="es-ES" sz="1600" dirty="0" smtClean="0">
                <a:solidFill>
                  <a:srgbClr val="FF0000"/>
                </a:solidFill>
              </a:rPr>
              <a:t>atributos</a:t>
            </a:r>
            <a:r>
              <a:rPr lang="es-ES" sz="1600" dirty="0" smtClean="0"/>
              <a:t>. </a:t>
            </a:r>
            <a:endParaRPr lang="es-ES" sz="1600" dirty="0" smtClean="0"/>
          </a:p>
          <a:p>
            <a:pPr>
              <a:buNone/>
            </a:pPr>
            <a:r>
              <a:rPr lang="es-ES" sz="1600" dirty="0" smtClean="0"/>
              <a:t>Encapsulados </a:t>
            </a:r>
            <a:r>
              <a:rPr lang="es-ES" sz="1600" dirty="0" smtClean="0"/>
              <a:t>con estos datos se encuentran los </a:t>
            </a:r>
            <a:r>
              <a:rPr lang="es-ES" sz="1600" dirty="0" smtClean="0">
                <a:solidFill>
                  <a:srgbClr val="FF0000"/>
                </a:solidFill>
              </a:rPr>
              <a:t>métodos para modificar </a:t>
            </a:r>
            <a:r>
              <a:rPr lang="es-ES" sz="1600" dirty="0" smtClean="0"/>
              <a:t>el </a:t>
            </a:r>
            <a:r>
              <a:rPr lang="es-ES" sz="1600" dirty="0" smtClean="0">
                <a:solidFill>
                  <a:srgbClr val="FF0000"/>
                </a:solidFill>
              </a:rPr>
              <a:t>tamaño de la página</a:t>
            </a:r>
            <a:r>
              <a:rPr lang="es-ES" sz="1600" dirty="0" smtClean="0"/>
              <a:t>, </a:t>
            </a:r>
            <a:r>
              <a:rPr lang="es-ES" sz="1600" dirty="0" smtClean="0">
                <a:solidFill>
                  <a:srgbClr val="FF0000"/>
                </a:solidFill>
              </a:rPr>
              <a:t>cambiar el color</a:t>
            </a:r>
            <a:r>
              <a:rPr lang="es-ES" sz="1600" dirty="0" smtClean="0"/>
              <a:t>, </a:t>
            </a:r>
            <a:r>
              <a:rPr lang="es-ES" sz="1600" dirty="0" smtClean="0">
                <a:solidFill>
                  <a:srgbClr val="FF0000"/>
                </a:solidFill>
              </a:rPr>
              <a:t>mostrar texto</a:t>
            </a:r>
            <a:r>
              <a:rPr lang="es-ES" sz="1600" dirty="0" smtClean="0"/>
              <a:t>, etc. 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La </a:t>
            </a:r>
            <a:r>
              <a:rPr lang="es-ES" sz="1600" b="1" dirty="0" smtClean="0"/>
              <a:t>responsabilidad de un objeto pagina consiste en realizar las acciones apropiadas y mantener actualizados sus datos internos</a:t>
            </a:r>
            <a:r>
              <a:rPr lang="es-ES" sz="1600" dirty="0" smtClean="0"/>
              <a:t>. </a:t>
            </a:r>
            <a:endParaRPr lang="es-ES" sz="1600" dirty="0" smtClean="0"/>
          </a:p>
          <a:p>
            <a:pPr>
              <a:buNone/>
            </a:pPr>
            <a:r>
              <a:rPr lang="es-ES" sz="1600" dirty="0" smtClean="0"/>
              <a:t>Cuando </a:t>
            </a:r>
            <a:r>
              <a:rPr lang="es-ES" sz="1600" dirty="0" smtClean="0"/>
              <a:t>otra parte del programa (</a:t>
            </a:r>
            <a:r>
              <a:rPr lang="es-ES" sz="1600" dirty="0" smtClean="0">
                <a:solidFill>
                  <a:srgbClr val="FF0000"/>
                </a:solidFill>
              </a:rPr>
              <a:t>otros objetos</a:t>
            </a:r>
            <a:r>
              <a:rPr lang="es-ES" sz="1600" dirty="0" smtClean="0"/>
              <a:t>) </a:t>
            </a:r>
            <a:r>
              <a:rPr lang="es-ES" sz="1600" dirty="0" smtClean="0">
                <a:solidFill>
                  <a:srgbClr val="FF0000"/>
                </a:solidFill>
              </a:rPr>
              <a:t>necesitan que la pagina realice alguna de estas tareas </a:t>
            </a:r>
            <a:r>
              <a:rPr lang="es-ES" sz="1600" dirty="0" smtClean="0"/>
              <a:t>(por ejemplo, cambiar de color) </a:t>
            </a:r>
            <a:r>
              <a:rPr lang="es-ES" sz="1600" dirty="0" smtClean="0">
                <a:solidFill>
                  <a:srgbClr val="FF0000"/>
                </a:solidFill>
              </a:rPr>
              <a:t>le envía un mensaje</a:t>
            </a:r>
            <a:r>
              <a:rPr lang="es-ES" sz="1600" dirty="0" smtClean="0"/>
              <a:t>. </a:t>
            </a:r>
            <a:endParaRPr lang="es-ES" sz="1600" dirty="0" smtClean="0"/>
          </a:p>
          <a:p>
            <a:pPr>
              <a:buNone/>
            </a:pPr>
            <a:r>
              <a:rPr lang="es-ES" sz="1600" dirty="0" smtClean="0">
                <a:solidFill>
                  <a:srgbClr val="FF0000"/>
                </a:solidFill>
              </a:rPr>
              <a:t>A </a:t>
            </a:r>
            <a:r>
              <a:rPr lang="es-ES" sz="1600" dirty="0" smtClean="0">
                <a:solidFill>
                  <a:srgbClr val="FF0000"/>
                </a:solidFill>
              </a:rPr>
              <a:t>estos objetos </a:t>
            </a:r>
            <a:r>
              <a:rPr lang="es-ES" sz="1600" dirty="0" smtClean="0"/>
              <a:t>que envían mensajes </a:t>
            </a:r>
            <a:r>
              <a:rPr lang="es-ES" sz="1600" dirty="0" smtClean="0">
                <a:solidFill>
                  <a:srgbClr val="FF0000"/>
                </a:solidFill>
              </a:rPr>
              <a:t>no les interesa </a:t>
            </a:r>
            <a:r>
              <a:rPr lang="es-ES" sz="1600" dirty="0" smtClean="0"/>
              <a:t>la manera en que el objeto página lleva a cabo </a:t>
            </a:r>
            <a:r>
              <a:rPr lang="es-ES" sz="1600" dirty="0" smtClean="0">
                <a:solidFill>
                  <a:srgbClr val="FF0000"/>
                </a:solidFill>
              </a:rPr>
              <a:t>sus tareas ni las estructuras de datos que maneja</a:t>
            </a:r>
            <a:r>
              <a:rPr lang="es-ES" sz="1600" dirty="0" smtClean="0"/>
              <a:t>, por ello, están ocultos. </a:t>
            </a:r>
            <a:endParaRPr lang="es-ES" sz="1600" dirty="0" smtClean="0"/>
          </a:p>
          <a:p>
            <a:pPr>
              <a:buNone/>
            </a:pPr>
            <a:r>
              <a:rPr lang="es-ES" sz="1600" dirty="0" smtClean="0"/>
              <a:t>Entonces</a:t>
            </a:r>
            <a:r>
              <a:rPr lang="es-ES" sz="1600" dirty="0" smtClean="0"/>
              <a:t>, </a:t>
            </a:r>
            <a:r>
              <a:rPr lang="es-ES" sz="1600" dirty="0" smtClean="0">
                <a:solidFill>
                  <a:srgbClr val="FF0000"/>
                </a:solidFill>
              </a:rPr>
              <a:t>un objeto contiene </a:t>
            </a:r>
            <a:r>
              <a:rPr lang="es-ES" sz="1600" dirty="0" smtClean="0"/>
              <a:t>información </a:t>
            </a:r>
            <a:r>
              <a:rPr lang="es-ES" sz="1600" dirty="0" smtClean="0"/>
              <a:t>PÚBLICA, </a:t>
            </a:r>
            <a:r>
              <a:rPr lang="es-ES" sz="1600" dirty="0" smtClean="0"/>
              <a:t>lo que necesitan los otros objetos para interactuar con él e información privada</a:t>
            </a:r>
            <a:r>
              <a:rPr lang="es-ES" sz="1600" dirty="0" smtClean="0"/>
              <a:t>,</a:t>
            </a:r>
          </a:p>
          <a:p>
            <a:pPr>
              <a:buNone/>
            </a:pPr>
            <a:r>
              <a:rPr lang="es-ES" sz="1600" dirty="0" smtClean="0">
                <a:solidFill>
                  <a:srgbClr val="FF0000"/>
                </a:solidFill>
              </a:rPr>
              <a:t> </a:t>
            </a:r>
            <a:r>
              <a:rPr lang="es-ES" sz="1600" dirty="0" err="1" smtClean="0">
                <a:solidFill>
                  <a:srgbClr val="FF0000"/>
                </a:solidFill>
              </a:rPr>
              <a:t>Infor</a:t>
            </a:r>
            <a:r>
              <a:rPr lang="es-ES" sz="1600" dirty="0" smtClean="0">
                <a:solidFill>
                  <a:srgbClr val="FF0000"/>
                </a:solidFill>
              </a:rPr>
              <a:t>. INTERNA</a:t>
            </a:r>
            <a:r>
              <a:rPr lang="es-ES" sz="1600" dirty="0" smtClean="0"/>
              <a:t>, </a:t>
            </a:r>
            <a:r>
              <a:rPr lang="es-ES" sz="1600" dirty="0" smtClean="0"/>
              <a:t>lo que necesita el objeto para operar y que es irrelevante para los otros objetos de la aplicación.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Declaración de una clase y creación de un objeto.</a:t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La programación orientada a objetos </a:t>
            </a:r>
            <a:r>
              <a:rPr lang="es-ES" dirty="0" smtClean="0">
                <a:solidFill>
                  <a:srgbClr val="FF0000"/>
                </a:solidFill>
              </a:rPr>
              <a:t>se basa en la programación de clases</a:t>
            </a:r>
            <a:r>
              <a:rPr lang="es-ES" dirty="0" smtClean="0"/>
              <a:t>; a diferencia de la programación estructurada, que está centrada en las funciones</a:t>
            </a:r>
            <a:r>
              <a:rPr lang="es-ES" dirty="0" smtClean="0"/>
              <a:t>.</a:t>
            </a:r>
          </a:p>
          <a:p>
            <a:r>
              <a:rPr lang="es-ES" dirty="0" smtClean="0"/>
              <a:t>Una clase </a:t>
            </a:r>
            <a:r>
              <a:rPr lang="es-ES" dirty="0" smtClean="0">
                <a:solidFill>
                  <a:srgbClr val="FF0000"/>
                </a:solidFill>
              </a:rPr>
              <a:t>es un molde </a:t>
            </a:r>
            <a:r>
              <a:rPr lang="es-ES" dirty="0" smtClean="0"/>
              <a:t>del que luego se pueden crear múltiples objetos, con similares características</a:t>
            </a:r>
            <a:r>
              <a:rPr lang="es-ES" dirty="0" smtClean="0"/>
              <a:t>.</a:t>
            </a:r>
          </a:p>
          <a:p>
            <a:r>
              <a:rPr lang="es-ES" dirty="0" smtClean="0"/>
              <a:t>Una clase </a:t>
            </a:r>
            <a:r>
              <a:rPr lang="es-ES" dirty="0" smtClean="0">
                <a:solidFill>
                  <a:srgbClr val="FF0000"/>
                </a:solidFill>
              </a:rPr>
              <a:t>es una plantilla (molde), </a:t>
            </a:r>
            <a:r>
              <a:rPr lang="es-ES" dirty="0" smtClean="0"/>
              <a:t>que </a:t>
            </a:r>
            <a:r>
              <a:rPr lang="es-ES" dirty="0" smtClean="0">
                <a:solidFill>
                  <a:srgbClr val="FF0000"/>
                </a:solidFill>
              </a:rPr>
              <a:t>define atributos </a:t>
            </a:r>
            <a:r>
              <a:rPr lang="es-ES" dirty="0" smtClean="0"/>
              <a:t>(lo que conocemos como </a:t>
            </a:r>
            <a:r>
              <a:rPr lang="es-ES" dirty="0" smtClean="0">
                <a:solidFill>
                  <a:srgbClr val="FF0000"/>
                </a:solidFill>
              </a:rPr>
              <a:t>variables</a:t>
            </a:r>
            <a:r>
              <a:rPr lang="es-ES" dirty="0" smtClean="0"/>
              <a:t>) y </a:t>
            </a:r>
            <a:r>
              <a:rPr lang="es-ES" dirty="0" smtClean="0">
                <a:solidFill>
                  <a:srgbClr val="FF0000"/>
                </a:solidFill>
              </a:rPr>
              <a:t>métodos</a:t>
            </a:r>
            <a:r>
              <a:rPr lang="es-ES" dirty="0" smtClean="0"/>
              <a:t> (lo que conocemos como </a:t>
            </a:r>
            <a:r>
              <a:rPr lang="es-ES" dirty="0" smtClean="0">
                <a:solidFill>
                  <a:srgbClr val="FF0000"/>
                </a:solidFill>
              </a:rPr>
              <a:t>funciones</a:t>
            </a:r>
            <a:r>
              <a:rPr lang="es-ES" dirty="0" smtClean="0"/>
              <a:t>).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Declaración de una clase y creación de un objeto.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La clase define los atributos y métodos comunes a los objetos de ese tipo, pero luego, cada objeto tendrá sus propios valores y compartirán las mismas funciones</a:t>
            </a:r>
            <a:r>
              <a:rPr lang="es-ES" dirty="0" smtClean="0"/>
              <a:t>.</a:t>
            </a:r>
          </a:p>
          <a:p>
            <a:r>
              <a:rPr lang="es-ES" dirty="0" smtClean="0"/>
              <a:t>Debemos crear una clase antes de poder crear objetos (instancias) de esa clase. </a:t>
            </a:r>
            <a:r>
              <a:rPr lang="es-ES" dirty="0" smtClean="0">
                <a:solidFill>
                  <a:srgbClr val="FF0000"/>
                </a:solidFill>
              </a:rPr>
              <a:t>Al crear un objeto de una clase, se dice que se crea una instancia de la clase o un objeto propiamente dicho.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1600" dirty="0" smtClean="0"/>
              <a:t>Ejemplo </a:t>
            </a:r>
            <a:r>
              <a:rPr lang="es-ES" sz="1600" dirty="0" smtClean="0"/>
              <a:t>de Clase</a:t>
            </a:r>
            <a:br>
              <a:rPr lang="es-ES" sz="1600" dirty="0" smtClean="0"/>
            </a:br>
            <a:r>
              <a:rPr lang="es-ES" sz="1600" dirty="0" smtClean="0"/>
              <a:t> Implementaremos una clase llamada Persona que tendrá como atributo (variable) su nombre y dos métodos (funciones), uno de dichos métodos inicializará el atributo nombre y el siguiente método mostrará en la página el contenido del mismo.</a:t>
            </a:r>
            <a:endParaRPr lang="es-ES" sz="1600" dirty="0"/>
          </a:p>
        </p:txBody>
      </p:sp>
      <p:pic>
        <p:nvPicPr>
          <p:cNvPr id="4" name="3 Marcador de contenido" descr="clase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00298" y="1785926"/>
            <a:ext cx="4857784" cy="480423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Sintaxis para crear clases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ES" dirty="0" smtClean="0"/>
              <a:t>La sintaxis básica para declarar una clase </a:t>
            </a:r>
            <a:r>
              <a:rPr lang="es-ES" dirty="0" smtClean="0"/>
              <a:t>es:</a:t>
            </a:r>
          </a:p>
          <a:p>
            <a:pPr>
              <a:buNone/>
            </a:pPr>
            <a:r>
              <a:rPr lang="es-ES" dirty="0" err="1" smtClean="0"/>
              <a:t>class</a:t>
            </a:r>
            <a:r>
              <a:rPr lang="es-ES" dirty="0" smtClean="0"/>
              <a:t> </a:t>
            </a:r>
            <a:r>
              <a:rPr lang="es-ES" dirty="0" smtClean="0">
                <a:solidFill>
                  <a:srgbClr val="FF0000"/>
                </a:solidFill>
              </a:rPr>
              <a:t>[Nombre de la Clase] { </a:t>
            </a:r>
            <a:endParaRPr lang="es-E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smtClean="0">
                <a:solidFill>
                  <a:srgbClr val="FF0000"/>
                </a:solidFill>
              </a:rPr>
              <a:t> [</a:t>
            </a:r>
            <a:r>
              <a:rPr lang="es-ES" dirty="0" smtClean="0">
                <a:solidFill>
                  <a:srgbClr val="FF0000"/>
                </a:solidFill>
              </a:rPr>
              <a:t>atributos</a:t>
            </a:r>
            <a:r>
              <a:rPr lang="es-ES" dirty="0" smtClean="0">
                <a:solidFill>
                  <a:srgbClr val="FF0000"/>
                </a:solidFill>
              </a:rPr>
              <a:t>]</a:t>
            </a:r>
          </a:p>
          <a:p>
            <a:pPr>
              <a:buNone/>
            </a:pP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smtClean="0">
                <a:solidFill>
                  <a:srgbClr val="FF0000"/>
                </a:solidFill>
              </a:rPr>
              <a:t>[métodos]</a:t>
            </a:r>
            <a:r>
              <a:rPr lang="es-ES" dirty="0" smtClean="0"/>
              <a:t> </a:t>
            </a:r>
            <a:r>
              <a:rPr lang="es-ES" dirty="0" smtClean="0"/>
              <a:t>}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sz="2800" dirty="0" smtClean="0"/>
              <a:t>Siempre conviene </a:t>
            </a:r>
            <a:r>
              <a:rPr lang="es-ES" sz="2800" dirty="0" smtClean="0">
                <a:solidFill>
                  <a:srgbClr val="FF0000"/>
                </a:solidFill>
              </a:rPr>
              <a:t>buscar un nombre de clase lo más próximo a lo que representa</a:t>
            </a:r>
            <a:r>
              <a:rPr lang="es-ES" sz="2800" dirty="0" smtClean="0"/>
              <a:t>. La palabra clave para declarar la clase es </a:t>
            </a:r>
            <a:r>
              <a:rPr lang="es-ES" sz="2800" dirty="0" err="1" smtClean="0"/>
              <a:t>class</a:t>
            </a:r>
            <a:r>
              <a:rPr lang="es-ES" sz="2800" dirty="0" smtClean="0"/>
              <a:t>, seguidamente el nombre de la clase y luego encerramos entre llaves de apertura y cerrado todos sus atributos(variable) y métodos(funciones).</a:t>
            </a:r>
            <a:endParaRPr lang="es-E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131</TotalTime>
  <Words>634</Words>
  <Application>Microsoft Office PowerPoint</Application>
  <PresentationFormat>Presentación en pantalla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Solsticio</vt:lpstr>
      <vt:lpstr>POO (Programación Orientada a Objetos)</vt:lpstr>
      <vt:lpstr>El lenguaje PHP tiene la característica de permitir programar con las siguientes metodologías: </vt:lpstr>
      <vt:lpstr>Conceptos básicos</vt:lpstr>
      <vt:lpstr>Encapsulamiento</vt:lpstr>
      <vt:lpstr>Declaración de una clase y creación de un objeto. </vt:lpstr>
      <vt:lpstr>Declaración de una clase y creación de un objeto.</vt:lpstr>
      <vt:lpstr>Ejemplo de Clase  Implementaremos una clase llamada Persona que tendrá como atributo (variable) su nombre y dos métodos (funciones), uno de dichos métodos inicializará el atributo nombre y el siguiente método mostrará en la página el contenido del mismo.</vt:lpstr>
      <vt:lpstr>Sintaxis para crear clases</vt:lpstr>
    </vt:vector>
  </TitlesOfParts>
  <Company>FDerecho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POO (Programación Orientada a Objetos)</dc:title>
  <dc:creator>Administrador</dc:creator>
  <cp:lastModifiedBy>Administrador</cp:lastModifiedBy>
  <cp:revision>18</cp:revision>
  <dcterms:created xsi:type="dcterms:W3CDTF">2013-08-12T14:30:30Z</dcterms:created>
  <dcterms:modified xsi:type="dcterms:W3CDTF">2013-08-13T16:09:59Z</dcterms:modified>
</cp:coreProperties>
</file>